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0000"/>
    <a:srgbClr val="4C4D4B"/>
    <a:srgbClr val="2D93FF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04D00-19A4-47A9-B76A-7E07093E0C30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D91DC-77FA-4F6B-951B-394A6945C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9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91DC-77FA-4F6B-951B-394A6945CE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01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91DC-77FA-4F6B-951B-394A6945CE0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01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91DC-77FA-4F6B-951B-394A6945CE0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01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91DC-77FA-4F6B-951B-394A6945CE0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0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91DC-77FA-4F6B-951B-394A6945CE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01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91DC-77FA-4F6B-951B-394A6945CE0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01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91DC-77FA-4F6B-951B-394A6945CE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01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91DC-77FA-4F6B-951B-394A6945CE0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01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91DC-77FA-4F6B-951B-394A6945CE0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01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91DC-77FA-4F6B-951B-394A6945CE0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01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91DC-77FA-4F6B-951B-394A6945CE0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0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91DC-77FA-4F6B-951B-394A6945CE0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0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9DDC-D4AD-41E5-A4FD-1175C78DA1CA}" type="datetime1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3FA8-7022-4FAA-BFD2-CB584BD4B56A}" type="datetime1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2473-09B0-4776-8615-F81956C6C5C2}" type="datetime1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C98-89BF-46D8-ABBE-0D8C857847DF}" type="datetime1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570D-BBB4-4E39-9D2B-3B70D6BA73C2}" type="datetime1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3E52-F9B3-4E01-8764-70F24DEECD20}" type="datetime1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1E1E-71E3-4138-BC99-ADE2A8092B2A}" type="datetime1">
              <a:rPr lang="ru-RU" smtClean="0"/>
              <a:t>01.09.2023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F74C-7383-40D8-8442-FD92A58903CD}" type="datetime1">
              <a:rPr lang="ru-RU" smtClean="0"/>
              <a:t>01.09.2023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7700-BA36-4B63-A56B-C6BA4F908E5B}" type="datetime1">
              <a:rPr lang="ru-RU" smtClean="0"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1F4E-E52D-46B2-A019-1E36453D6787}" type="datetime1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70CA-6AC4-4039-B4E0-5F6E2ACC3458}" type="datetime1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52DBA-4275-405F-A093-E75F1FCDC687}" type="datetime1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ed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3.jpe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GRN@digital.gov.ru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fif"/><Relationship Id="rId4" Type="http://schemas.openxmlformats.org/officeDocument/2006/relationships/image" Target="../media/image10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fif"/><Relationship Id="rId5" Type="http://schemas.openxmlformats.org/officeDocument/2006/relationships/image" Target="../media/image14.jfif"/><Relationship Id="rId4" Type="http://schemas.openxmlformats.org/officeDocument/2006/relationships/image" Target="../media/image13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656" y="2492896"/>
            <a:ext cx="8278688" cy="23066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Inter" panose="02000503000000020004" pitchFamily="2" charset="0"/>
                <a:ea typeface="Inter" panose="02000503000000020004" pitchFamily="2" charset="0"/>
              </a:rPr>
              <a:t>Механизм получения сведений ЕГРН </a:t>
            </a:r>
            <a:br>
              <a:rPr lang="ru-RU" sz="3200" b="1" dirty="0" smtClean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sz="3200" b="1" dirty="0" smtClean="0">
                <a:latin typeface="Inter" panose="02000503000000020004" pitchFamily="2" charset="0"/>
                <a:ea typeface="Inter" panose="02000503000000020004" pitchFamily="2" charset="0"/>
              </a:rPr>
              <a:t>посредством ЕПГУ </a:t>
            </a:r>
            <a:br>
              <a:rPr lang="ru-RU" sz="3200" b="1" dirty="0" smtClean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sz="3200" b="1" dirty="0" smtClean="0">
                <a:latin typeface="Inter" panose="02000503000000020004" pitchFamily="2" charset="0"/>
                <a:ea typeface="Inter" panose="02000503000000020004" pitchFamily="2" charset="0"/>
              </a:rPr>
              <a:t>с учетом Федерального закона </a:t>
            </a:r>
            <a:br>
              <a:rPr lang="ru-RU" sz="3200" b="1" dirty="0" smtClean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sz="3200" b="1" dirty="0" smtClean="0">
                <a:latin typeface="Inter" panose="02000503000000020004" pitchFamily="2" charset="0"/>
                <a:ea typeface="Inter" panose="02000503000000020004" pitchFamily="2" charset="0"/>
              </a:rPr>
              <a:t>от 14.07.2022 № 266-ФЗ</a:t>
            </a:r>
            <a:endParaRPr lang="ru-RU" sz="3200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381328"/>
            <a:ext cx="2232248" cy="36004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dirty="0" smtClean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Бучнева А.А.</a:t>
            </a:r>
            <a:endParaRPr lang="ru-RU" sz="1800" dirty="0"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312" y="639909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31.08.2023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R22BAA06112001\Desktop\ПРЕСС-СЕКРЕТАРЬ_БУЧНЕВА\ОФОРМЛЕНИЕ_ПРЕСС\ЛОГОТИПЫ\Белое Лого основное 1 Алтайский кра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287931"/>
            <a:ext cx="1656184" cy="170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9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Inter" panose="02000503000000020004" pitchFamily="2" charset="0"/>
                <a:ea typeface="Inter" panose="02000503000000020004" pitchFamily="2" charset="0"/>
              </a:rPr>
              <a:t>6</a:t>
            </a:r>
            <a:r>
              <a:rPr lang="ru-RU" b="1" dirty="0" smtClean="0">
                <a:latin typeface="Inter" panose="02000503000000020004" pitchFamily="2" charset="0"/>
                <a:ea typeface="Inter" panose="02000503000000020004" pitchFamily="2" charset="0"/>
              </a:rPr>
              <a:t>. Какие сведения содержит экспресс-выписка</a:t>
            </a:r>
            <a:endParaRPr lang="ru-RU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12776"/>
            <a:ext cx="8352928" cy="446449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Inter" panose="02000503000000020004" pitchFamily="2" charset="0"/>
                <a:ea typeface="Inter" panose="02000503000000020004" pitchFamily="2" charset="0"/>
              </a:rPr>
              <a:t>Описание объекта – кадастровый номер, вид, наименование, площадь, этаж, протяжённость, разрешённое использование, назначение, год ввода в эксплуатацию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 smtClean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Inter" panose="02000503000000020004" pitchFamily="2" charset="0"/>
                <a:ea typeface="Inter" panose="02000503000000020004" pitchFamily="2" charset="0"/>
              </a:rPr>
              <a:t>Кадастровую стоимость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Inter" panose="02000503000000020004" pitchFamily="2" charset="0"/>
                <a:ea typeface="Inter" panose="02000503000000020004" pitchFamily="2" charset="0"/>
              </a:rPr>
              <a:t>Сведения о правообладателе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Inter" panose="02000503000000020004" pitchFamily="2" charset="0"/>
                <a:ea typeface="Inter" panose="02000503000000020004" pitchFamily="2" charset="0"/>
              </a:rPr>
              <a:t>Вид, дату и номер государственной регистрации права и его ограничений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Inter" panose="02000503000000020004" pitchFamily="2" charset="0"/>
                <a:ea typeface="Inter" panose="02000503000000020004" pitchFamily="2" charset="0"/>
              </a:rPr>
              <a:t>Наименование и реквизиты документов-оснований государственной регистрации права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Inter" panose="02000503000000020004" pitchFamily="2" charset="0"/>
                <a:ea typeface="Inter" panose="02000503000000020004" pitchFamily="2" charset="0"/>
              </a:rPr>
              <a:t>Сведения о заявленных в судебном порядке правах требования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Inter" panose="02000503000000020004" pitchFamily="2" charset="0"/>
                <a:ea typeface="Inter" panose="02000503000000020004" pitchFamily="2" charset="0"/>
              </a:rPr>
              <a:t>Сведения о невозможности государственной регистрации без личного участия правообладателя</a:t>
            </a:r>
            <a:r>
              <a:rPr lang="ru-RU" sz="1400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ru-RU" sz="1400" b="1" dirty="0" smtClean="0">
                <a:latin typeface="Inter" panose="02000503000000020004" pitchFamily="2" charset="0"/>
                <a:ea typeface="Inter" panose="02000503000000020004" pitchFamily="2" charset="0"/>
              </a:rPr>
              <a:t>или его представителя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Inter" panose="02000503000000020004" pitchFamily="2" charset="0"/>
                <a:ea typeface="Inter" panose="02000503000000020004" pitchFamily="2" charset="0"/>
              </a:rPr>
              <a:t>Сведения о невозможности государственной регистрации перехода, прекращения, ограничения права на земельный участок из земель </a:t>
            </a:r>
            <a:r>
              <a:rPr lang="ru-RU" sz="1400" b="1" dirty="0" err="1" smtClean="0">
                <a:latin typeface="Inter" panose="02000503000000020004" pitchFamily="2" charset="0"/>
                <a:ea typeface="Inter" panose="02000503000000020004" pitchFamily="2" charset="0"/>
              </a:rPr>
              <a:t>сельхозназначения</a:t>
            </a:r>
            <a:endParaRPr lang="ru-RU" sz="1400" b="1" dirty="0" smtClean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Inter" panose="02000503000000020004" pitchFamily="2" charset="0"/>
                <a:ea typeface="Inter" panose="02000503000000020004" pitchFamily="2" charset="0"/>
              </a:rPr>
              <a:t>Сведения обо всех владельцах недвижимости, как бывших, так и нынешних</a:t>
            </a:r>
          </a:p>
        </p:txBody>
      </p:sp>
    </p:spTree>
    <p:extLst>
      <p:ext uri="{BB962C8B-B14F-4D97-AF65-F5344CB8AC3E}">
        <p14:creationId xmlns:p14="http://schemas.microsoft.com/office/powerpoint/2010/main" val="2421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Inter" panose="02000503000000020004" pitchFamily="2" charset="0"/>
                <a:ea typeface="Inter" panose="02000503000000020004" pitchFamily="2" charset="0"/>
              </a:rPr>
              <a:t>7</a:t>
            </a:r>
            <a:r>
              <a:rPr lang="ru-RU" b="1" dirty="0" smtClean="0">
                <a:latin typeface="Inter" panose="02000503000000020004" pitchFamily="2" charset="0"/>
                <a:ea typeface="Inter" panose="02000503000000020004" pitchFamily="2" charset="0"/>
              </a:rPr>
              <a:t>. Как проверить электронную подпись </a:t>
            </a:r>
            <a:endParaRPr lang="ru-RU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19675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Inter" panose="02000503000000020004" pitchFamily="2" charset="0"/>
                <a:ea typeface="Inter" panose="02000503000000020004" pitchFamily="2" charset="0"/>
                <a:hlinkClick r:id="rId3"/>
              </a:rPr>
              <a:t>https://</a:t>
            </a:r>
            <a:r>
              <a:rPr lang="en-US" b="1" dirty="0" smtClean="0">
                <a:latin typeface="Inter" panose="02000503000000020004" pitchFamily="2" charset="0"/>
                <a:ea typeface="Inter" panose="02000503000000020004" pitchFamily="2" charset="0"/>
                <a:hlinkClick r:id="rId3"/>
              </a:rPr>
              <a:t>www.gosuslugi.ru/eds</a:t>
            </a:r>
            <a:r>
              <a:rPr lang="ru-RU" b="1" dirty="0" smtClean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endParaRPr lang="en-US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3" t="9791" r="13376" b="21636"/>
          <a:stretch/>
        </p:blipFill>
        <p:spPr bwMode="auto">
          <a:xfrm>
            <a:off x="1056765" y="2060848"/>
            <a:ext cx="703047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Inter" panose="02000503000000020004" pitchFamily="2" charset="0"/>
                <a:ea typeface="Inter" panose="02000503000000020004" pitchFamily="2" charset="0"/>
              </a:rPr>
              <a:t>Получение сведений ЕГРН через цифровой профиль правообладателя с его согласия</a:t>
            </a:r>
            <a:endParaRPr lang="ru-RU" sz="2000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23628" y="1772816"/>
            <a:ext cx="6696744" cy="3096344"/>
          </a:xfrm>
          <a:prstGeom prst="roundRect">
            <a:avLst/>
          </a:prstGeom>
          <a:solidFill>
            <a:srgbClr val="2D93FF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13842" y="1826378"/>
            <a:ext cx="2232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1. Запрос согласия у правообладателя в ЦПГ</a:t>
            </a:r>
            <a:endParaRPr lang="ru-RU" sz="1100" dirty="0"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088884" y="2586747"/>
            <a:ext cx="864096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0" t="27296" r="35661" b="33082"/>
          <a:stretch/>
        </p:blipFill>
        <p:spPr>
          <a:xfrm>
            <a:off x="4258421" y="2248387"/>
            <a:ext cx="627158" cy="676557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5220072" y="2492896"/>
            <a:ext cx="864096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220072" y="2636912"/>
            <a:ext cx="864096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96009"/>
            <a:ext cx="792088" cy="9377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80112" y="3088326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Inter" panose="02000503000000020004" pitchFamily="2" charset="0"/>
                <a:ea typeface="Inter" panose="02000503000000020004" pitchFamily="2" charset="0"/>
              </a:rPr>
              <a:t>2. Сведения предоставляются </a:t>
            </a:r>
            <a:r>
              <a:rPr lang="ru-RU" sz="1100" dirty="0" err="1" smtClean="0">
                <a:latin typeface="Inter" panose="02000503000000020004" pitchFamily="2" charset="0"/>
                <a:ea typeface="Inter" panose="02000503000000020004" pitchFamily="2" charset="0"/>
              </a:rPr>
              <a:t>Росреестром</a:t>
            </a:r>
            <a:r>
              <a:rPr lang="ru-RU" sz="1100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ru-RU" sz="1100" dirty="0" smtClean="0">
                <a:latin typeface="Inter" panose="02000503000000020004" pitchFamily="2" charset="0"/>
                <a:ea typeface="Inter" panose="02000503000000020004" pitchFamily="2" charset="0"/>
              </a:rPr>
              <a:t>онлайн </a:t>
            </a:r>
            <a:endParaRPr lang="ru-RU" sz="11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31091" y="4099364"/>
            <a:ext cx="3081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Inter" panose="02000503000000020004" pitchFamily="2" charset="0"/>
                <a:ea typeface="Inter" panose="02000503000000020004" pitchFamily="2" charset="0"/>
              </a:rPr>
              <a:t>2. Правообладатель предоставляет согласие на запрос сведений ЕГРН и передачу в заинтересованную организацию</a:t>
            </a:r>
            <a:endParaRPr lang="ru-RU" sz="11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4556" y="5157192"/>
            <a:ext cx="7974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100" dirty="0" smtClean="0">
                <a:latin typeface="Inter" panose="02000503000000020004" pitchFamily="2" charset="0"/>
                <a:ea typeface="Inter" panose="02000503000000020004" pitchFamily="2" charset="0"/>
              </a:rPr>
              <a:t>Согласие на запрос сведений ЕГРН может дать </a:t>
            </a:r>
            <a:r>
              <a:rPr lang="ru-RU" sz="1100" b="1" u="sng" dirty="0" smtClean="0">
                <a:latin typeface="Inter" panose="02000503000000020004" pitchFamily="2" charset="0"/>
                <a:ea typeface="Inter" panose="02000503000000020004" pitchFamily="2" charset="0"/>
              </a:rPr>
              <a:t>любой из правообладателей</a:t>
            </a:r>
            <a:r>
              <a:rPr lang="ru-RU" sz="1100" dirty="0" smtClean="0">
                <a:latin typeface="Inter" panose="02000503000000020004" pitchFamily="2" charset="0"/>
                <a:ea typeface="Inter" panose="02000503000000020004" pitchFamily="2" charset="0"/>
              </a:rPr>
              <a:t> объекта недвижимости</a:t>
            </a:r>
          </a:p>
          <a:p>
            <a:pPr marL="228600" indent="-228600">
              <a:buAutoNum type="arabicPeriod"/>
            </a:pPr>
            <a:r>
              <a:rPr lang="ru-RU" sz="1100" dirty="0" smtClean="0">
                <a:latin typeface="Inter" panose="02000503000000020004" pitchFamily="2" charset="0"/>
                <a:ea typeface="Inter" panose="02000503000000020004" pitchFamily="2" charset="0"/>
              </a:rPr>
              <a:t>Правообладатель получает полные персональные данные по себе, ФИО и дату рождения совладельцев и предыдущих правообладателей</a:t>
            </a:r>
          </a:p>
          <a:p>
            <a:pPr marL="228600" indent="-228600">
              <a:buAutoNum type="arabicPeriod"/>
            </a:pPr>
            <a:r>
              <a:rPr lang="ru-RU" sz="1100" dirty="0" err="1" smtClean="0">
                <a:latin typeface="Inter" panose="02000503000000020004" pitchFamily="2" charset="0"/>
                <a:ea typeface="Inter" panose="02000503000000020004" pitchFamily="2" charset="0"/>
              </a:rPr>
              <a:t>Росреестр</a:t>
            </a:r>
            <a:r>
              <a:rPr lang="ru-RU" sz="1100" dirty="0" smtClean="0">
                <a:latin typeface="Inter" panose="02000503000000020004" pitchFamily="2" charset="0"/>
                <a:ea typeface="Inter" panose="02000503000000020004" pitchFamily="2" charset="0"/>
              </a:rPr>
              <a:t> предоставляет сведения о зарегистрированных правах и истории перехода прав</a:t>
            </a:r>
            <a:endParaRPr lang="ru-RU" sz="11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10" y="2158222"/>
            <a:ext cx="727915" cy="66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3088884" y="2708920"/>
            <a:ext cx="864096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68" y="3379285"/>
            <a:ext cx="792264" cy="72008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644008" y="2957565"/>
            <a:ext cx="0" cy="3960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22875" y="2983241"/>
            <a:ext cx="0" cy="3960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42278" y="2983241"/>
            <a:ext cx="1913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Inter" panose="02000503000000020004" pitchFamily="2" charset="0"/>
                <a:ea typeface="Inter" panose="02000503000000020004" pitchFamily="2" charset="0"/>
              </a:rPr>
              <a:t>4. Передача сведений</a:t>
            </a:r>
            <a:endParaRPr lang="ru-RU" sz="11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Inter" panose="02000503000000020004" pitchFamily="2" charset="0"/>
                <a:ea typeface="Inter" panose="02000503000000020004" pitchFamily="2" charset="0"/>
              </a:rPr>
              <a:t>Порядок получения сведений ЕГРН через цифровой профиль </a:t>
            </a:r>
            <a:endParaRPr lang="ru-RU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366029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Inter" panose="02000503000000020004" pitchFamily="2" charset="0"/>
                <a:ea typeface="Inter" panose="02000503000000020004" pitchFamily="2" charset="0"/>
              </a:rPr>
              <a:t>1. Получение согласия </a:t>
            </a:r>
            <a:endParaRPr lang="en-US" sz="1600" b="1" u="sng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082047"/>
            <a:ext cx="2358850" cy="2016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0" t="27296" r="35661" b="33082"/>
          <a:stretch/>
        </p:blipFill>
        <p:spPr>
          <a:xfrm>
            <a:off x="1403648" y="3320472"/>
            <a:ext cx="580064" cy="625754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1907704" y="3090159"/>
            <a:ext cx="936104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7"/>
          <a:stretch/>
        </p:blipFill>
        <p:spPr bwMode="auto">
          <a:xfrm>
            <a:off x="2915816" y="1745664"/>
            <a:ext cx="2131282" cy="268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5" t="33038" r="11339" b="32216"/>
          <a:stretch/>
        </p:blipFill>
        <p:spPr bwMode="auto">
          <a:xfrm>
            <a:off x="6119674" y="1785561"/>
            <a:ext cx="2678773" cy="260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>
            <a:off x="5076056" y="3090159"/>
            <a:ext cx="936104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528" y="4619939"/>
            <a:ext cx="3369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/>
              <a:t>2. Получение сведений ЕГРН</a:t>
            </a:r>
            <a:endParaRPr lang="ru-RU" sz="1600" b="1" u="sng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47" y="5373216"/>
            <a:ext cx="727915" cy="66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>
            <a:off x="1576428" y="5589240"/>
            <a:ext cx="864096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551664" y="5805264"/>
            <a:ext cx="864096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0" t="27296" r="35661" b="33082"/>
          <a:stretch/>
        </p:blipFill>
        <p:spPr>
          <a:xfrm>
            <a:off x="2602237" y="5366006"/>
            <a:ext cx="627158" cy="676557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>
            <a:off x="3347864" y="5568435"/>
            <a:ext cx="864096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353251" y="5819328"/>
            <a:ext cx="864096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099005"/>
            <a:ext cx="792088" cy="9377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02237" y="6042563"/>
            <a:ext cx="627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Inter" panose="02000503000000020004" pitchFamily="2" charset="0"/>
                <a:ea typeface="Inter" panose="02000503000000020004" pitchFamily="2" charset="0"/>
              </a:rPr>
              <a:t>ЦПГ</a:t>
            </a:r>
            <a:endParaRPr lang="ru-RU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4593" y="6042562"/>
            <a:ext cx="2154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Inter" panose="02000503000000020004" pitchFamily="2" charset="0"/>
                <a:ea typeface="Inter" panose="02000503000000020004" pitchFamily="2" charset="0"/>
              </a:rPr>
              <a:t>Витрина </a:t>
            </a:r>
            <a:r>
              <a:rPr lang="ru-RU" sz="1200" b="1" dirty="0" err="1" smtClean="0">
                <a:latin typeface="Inter" panose="02000503000000020004" pitchFamily="2" charset="0"/>
                <a:ea typeface="Inter" panose="02000503000000020004" pitchFamily="2" charset="0"/>
              </a:rPr>
              <a:t>Росреестра</a:t>
            </a:r>
            <a:endParaRPr lang="ru-RU" sz="1200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8800"/>
            <a:ext cx="76200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393305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Inter" panose="02000503000000020004" pitchFamily="2" charset="0"/>
                <a:ea typeface="Inter" panose="02000503000000020004" pitchFamily="2" charset="0"/>
              </a:rPr>
              <a:t>По всем вопросам: </a:t>
            </a:r>
          </a:p>
          <a:p>
            <a:pPr algn="ctr"/>
            <a:r>
              <a:rPr lang="en-US" sz="2000" b="1" dirty="0" smtClean="0">
                <a:latin typeface="Inter" panose="02000503000000020004" pitchFamily="2" charset="0"/>
                <a:ea typeface="Inter" panose="02000503000000020004" pitchFamily="2" charset="0"/>
                <a:hlinkClick r:id="rId3"/>
              </a:rPr>
              <a:t>EGRN@digital.gov.ru</a:t>
            </a:r>
            <a:r>
              <a:rPr lang="en-US" sz="2000" b="1" dirty="0" smtClean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endParaRPr lang="ru-RU" sz="2000" b="1" dirty="0" smtClean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9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Inter" panose="02000503000000020004" pitchFamily="2" charset="0"/>
                <a:ea typeface="Inter" panose="02000503000000020004" pitchFamily="2" charset="0"/>
              </a:rPr>
              <a:t>Порядок получения сведений из ЕГРН с 1 марта 2023 года</a:t>
            </a:r>
            <a:endParaRPr lang="ru-RU" sz="2000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Inter" panose="02000503000000020004" pitchFamily="2" charset="0"/>
                <a:ea typeface="Inter" panose="02000503000000020004" pitchFamily="2" charset="0"/>
              </a:rPr>
              <a:t>С 1 марта 2023 г. сведения из ЕГРН, содержащие персональные данные, предоставляются правообладателям (266-ФЗ от 14.07.2022).</a:t>
            </a:r>
          </a:p>
          <a:p>
            <a:r>
              <a:rPr lang="ru-RU" sz="1400" dirty="0" smtClean="0">
                <a:latin typeface="Inter" panose="02000503000000020004" pitchFamily="2" charset="0"/>
                <a:ea typeface="Inter" panose="02000503000000020004" pitchFamily="2" charset="0"/>
              </a:rPr>
              <a:t>Это направлено на защиту персональных данных правообладателя.</a:t>
            </a:r>
            <a:endParaRPr lang="ru-RU" sz="14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721132"/>
            <a:ext cx="3312368" cy="1800200"/>
          </a:xfrm>
          <a:prstGeom prst="roundRect">
            <a:avLst/>
          </a:prstGeom>
          <a:solidFill>
            <a:srgbClr val="00CC99"/>
          </a:solidFill>
          <a:ln>
            <a:solidFill>
              <a:srgbClr val="4C4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Экспресс-выписка* </a:t>
            </a:r>
          </a:p>
          <a:p>
            <a:pPr algn="ctr"/>
            <a:r>
              <a:rPr lang="ru-RU" dirty="0" smtClean="0">
                <a:solidFill>
                  <a:srgbClr val="FF79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Новый способ получения сведений из ЕГРН</a:t>
            </a:r>
            <a:endParaRPr lang="ru-RU" dirty="0">
              <a:solidFill>
                <a:srgbClr val="FF790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2350160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бесплатная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предоставляется за несколько минут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может получить только правообладатель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выдается по объектам недвижимости, сведения о которых есть в личном кабинете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содержит сведения об объекте недвижимости и правах на него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 содержит планов, схем и графиков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должны принимать все органы и организации, как и обычную выписку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96295" y="5951544"/>
            <a:ext cx="77320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Inter" panose="02000503000000020004" pitchFamily="2" charset="0"/>
                <a:ea typeface="Inter" panose="02000503000000020004" pitchFamily="2" charset="0"/>
              </a:rPr>
              <a:t>*Предоставляются в рамках ППРФ № 710 от 03.06.2019 с учетом изменений, внесенных ППРФ № 2266 от 9 декабря 2022</a:t>
            </a:r>
            <a:endParaRPr lang="ru-RU" sz="11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Inter" panose="02000503000000020004" pitchFamily="2" charset="0"/>
                <a:ea typeface="Inter" panose="02000503000000020004" pitchFamily="2" charset="0"/>
              </a:rPr>
              <a:t>Самостоятельное получение сведений ЕГРН через ЕПГУ с передачей заинтересованной стороне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23628" y="1772816"/>
            <a:ext cx="6696744" cy="3096344"/>
          </a:xfrm>
          <a:prstGeom prst="roundRect">
            <a:avLst/>
          </a:prstGeom>
          <a:solidFill>
            <a:srgbClr val="2D93FF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74" y="2204864"/>
            <a:ext cx="792264" cy="720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5226" y="2890101"/>
            <a:ext cx="2232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1. Правообладатель объекта запрашивает сведения ЕГРН</a:t>
            </a:r>
            <a:endParaRPr lang="ru-RU" sz="1100" dirty="0"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088884" y="2586747"/>
            <a:ext cx="864096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0" t="27296" r="35661" b="33082"/>
          <a:stretch/>
        </p:blipFill>
        <p:spPr>
          <a:xfrm>
            <a:off x="4258421" y="2248387"/>
            <a:ext cx="627158" cy="676557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5220072" y="2492896"/>
            <a:ext cx="864096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220072" y="2636912"/>
            <a:ext cx="864096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96009"/>
            <a:ext cx="792088" cy="9377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80112" y="3088326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Inter" panose="02000503000000020004" pitchFamily="2" charset="0"/>
                <a:ea typeface="Inter" panose="02000503000000020004" pitchFamily="2" charset="0"/>
              </a:rPr>
              <a:t>2. Сведения предоставляются </a:t>
            </a:r>
            <a:r>
              <a:rPr lang="ru-RU" sz="1100" dirty="0" err="1" smtClean="0">
                <a:latin typeface="Inter" panose="02000503000000020004" pitchFamily="2" charset="0"/>
                <a:ea typeface="Inter" panose="02000503000000020004" pitchFamily="2" charset="0"/>
              </a:rPr>
              <a:t>Росреестром</a:t>
            </a:r>
            <a:r>
              <a:rPr lang="ru-RU" sz="1100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ru-RU" sz="1100" dirty="0" smtClean="0">
                <a:latin typeface="Inter" panose="02000503000000020004" pitchFamily="2" charset="0"/>
                <a:ea typeface="Inter" panose="02000503000000020004" pitchFamily="2" charset="0"/>
              </a:rPr>
              <a:t>онлайн с УКЭП</a:t>
            </a:r>
            <a:endParaRPr lang="ru-RU" sz="11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483768" y="3429000"/>
            <a:ext cx="0" cy="6480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483768" y="4077072"/>
            <a:ext cx="146921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41" y="3638442"/>
            <a:ext cx="727915" cy="66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290306" y="4092345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Inter" panose="02000503000000020004" pitchFamily="2" charset="0"/>
                <a:ea typeface="Inter" panose="02000503000000020004" pitchFamily="2" charset="0"/>
              </a:rPr>
              <a:t>3. Правообладатель самостоятельно передает полученные сведения</a:t>
            </a:r>
            <a:endParaRPr lang="ru-RU" sz="105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3908" y="4347989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Inter" panose="02000503000000020004" pitchFamily="2" charset="0"/>
                <a:ea typeface="Inter" panose="02000503000000020004" pitchFamily="2" charset="0"/>
              </a:rPr>
              <a:t>Заинтересованная организация</a:t>
            </a:r>
            <a:endParaRPr lang="ru-RU" sz="1100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4556" y="5157192"/>
            <a:ext cx="7974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100" dirty="0" smtClean="0">
                <a:latin typeface="Inter" panose="02000503000000020004" pitchFamily="2" charset="0"/>
                <a:ea typeface="Inter" panose="02000503000000020004" pitchFamily="2" charset="0"/>
              </a:rPr>
              <a:t>Запрос сведений ЕГРН может быть направлен </a:t>
            </a:r>
            <a:r>
              <a:rPr lang="ru-RU" sz="1100" b="1" u="sng" dirty="0" smtClean="0">
                <a:latin typeface="Inter" panose="02000503000000020004" pitchFamily="2" charset="0"/>
                <a:ea typeface="Inter" panose="02000503000000020004" pitchFamily="2" charset="0"/>
              </a:rPr>
              <a:t>любым из правообладателей</a:t>
            </a:r>
            <a:r>
              <a:rPr lang="ru-RU" sz="1100" dirty="0" smtClean="0">
                <a:latin typeface="Inter" panose="02000503000000020004" pitchFamily="2" charset="0"/>
                <a:ea typeface="Inter" panose="02000503000000020004" pitchFamily="2" charset="0"/>
              </a:rPr>
              <a:t> объекта недвижимости</a:t>
            </a:r>
          </a:p>
          <a:p>
            <a:pPr marL="228600" indent="-228600">
              <a:buAutoNum type="arabicPeriod"/>
            </a:pPr>
            <a:r>
              <a:rPr lang="ru-RU" sz="1100" dirty="0" smtClean="0">
                <a:latin typeface="Inter" panose="02000503000000020004" pitchFamily="2" charset="0"/>
                <a:ea typeface="Inter" panose="02000503000000020004" pitchFamily="2" charset="0"/>
              </a:rPr>
              <a:t>Правообладатель получает полные персональные данные по себе, ФИО и дату рождения совладельцев и предыдущих правообладателей</a:t>
            </a:r>
          </a:p>
          <a:p>
            <a:pPr marL="228600" indent="-228600">
              <a:buAutoNum type="arabicPeriod"/>
            </a:pPr>
            <a:r>
              <a:rPr lang="ru-RU" sz="1100" dirty="0" err="1" smtClean="0">
                <a:latin typeface="Inter" panose="02000503000000020004" pitchFamily="2" charset="0"/>
                <a:ea typeface="Inter" panose="02000503000000020004" pitchFamily="2" charset="0"/>
              </a:rPr>
              <a:t>Росреестр</a:t>
            </a:r>
            <a:r>
              <a:rPr lang="ru-RU" sz="1100" dirty="0" smtClean="0">
                <a:latin typeface="Inter" panose="02000503000000020004" pitchFamily="2" charset="0"/>
                <a:ea typeface="Inter" panose="02000503000000020004" pitchFamily="2" charset="0"/>
              </a:rPr>
              <a:t> предоставляет сведения о зарегистрированных правах и истории перехода прав</a:t>
            </a:r>
            <a:endParaRPr lang="ru-RU" sz="11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Inter" panose="02000503000000020004" pitchFamily="2" charset="0"/>
                <a:ea typeface="Inter" panose="02000503000000020004" pitchFamily="2" charset="0"/>
              </a:rPr>
              <a:t>1. Войдите на </a:t>
            </a:r>
            <a:r>
              <a:rPr lang="ru-RU" b="1" dirty="0" err="1" smtClean="0">
                <a:latin typeface="Inter" panose="02000503000000020004" pitchFamily="2" charset="0"/>
                <a:ea typeface="Inter" panose="02000503000000020004" pitchFamily="2" charset="0"/>
              </a:rPr>
              <a:t>Госуслуги</a:t>
            </a:r>
            <a:r>
              <a:rPr lang="ru-RU" b="1" dirty="0" smtClean="0">
                <a:latin typeface="Inter" panose="02000503000000020004" pitchFamily="2" charset="0"/>
                <a:ea typeface="Inter" panose="02000503000000020004" pitchFamily="2" charset="0"/>
              </a:rPr>
              <a:t> под своей учетной записью</a:t>
            </a:r>
            <a:endParaRPr lang="ru-RU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7"/>
          <a:stretch/>
        </p:blipFill>
        <p:spPr bwMode="auto">
          <a:xfrm>
            <a:off x="323528" y="1222129"/>
            <a:ext cx="2131282" cy="268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032" y="1222129"/>
            <a:ext cx="2975887" cy="116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04148" y="147926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Inter" panose="02000503000000020004" pitchFamily="2" charset="0"/>
                <a:ea typeface="Inter" panose="02000503000000020004" pitchFamily="2" charset="0"/>
              </a:rPr>
              <a:t>Учетная запись должна быть подтвержденная</a:t>
            </a:r>
            <a:endParaRPr lang="ru-RU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58112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Воспользуйтесь поиском, указав в запросе – «сведения из ЕГРН»</a:t>
            </a:r>
            <a:endParaRPr lang="ru-RU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29" y="3501009"/>
            <a:ext cx="5329174" cy="272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9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Inter" panose="02000503000000020004" pitchFamily="2" charset="0"/>
                <a:ea typeface="Inter" panose="02000503000000020004" pitchFamily="2" charset="0"/>
              </a:rPr>
              <a:t>3. Перейдите к заполнению заявления</a:t>
            </a:r>
            <a:endParaRPr lang="ru-RU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2"/>
          <a:stretch/>
        </p:blipFill>
        <p:spPr>
          <a:xfrm>
            <a:off x="251520" y="1379419"/>
            <a:ext cx="2376264" cy="481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7"/>
          <a:stretch/>
        </p:blipFill>
        <p:spPr>
          <a:xfrm>
            <a:off x="3411731" y="1379419"/>
            <a:ext cx="2320539" cy="4810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08987"/>
            <a:ext cx="2376264" cy="5151791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2699792" y="3573016"/>
            <a:ext cx="648072" cy="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96136" y="3573016"/>
            <a:ext cx="648072" cy="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17" y="1211645"/>
            <a:ext cx="1925284" cy="4174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68934"/>
            <a:ext cx="2051509" cy="26642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70" y="1966527"/>
            <a:ext cx="2168072" cy="266429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5"/>
          <a:stretch/>
        </p:blipFill>
        <p:spPr>
          <a:xfrm>
            <a:off x="82815" y="1534479"/>
            <a:ext cx="2039612" cy="3528392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1871700" y="3429000"/>
            <a:ext cx="540060" cy="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31940" y="3430438"/>
            <a:ext cx="540060" cy="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480212" y="3429000"/>
            <a:ext cx="540060" cy="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7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08" y="1083683"/>
            <a:ext cx="2229983" cy="483465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699792" y="3501008"/>
            <a:ext cx="684076" cy="731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5" y="1083683"/>
            <a:ext cx="2232248" cy="48346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83683"/>
            <a:ext cx="2232248" cy="4834650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5732071" y="3508318"/>
            <a:ext cx="684076" cy="731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2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Inter" panose="02000503000000020004" pitchFamily="2" charset="0"/>
                <a:ea typeface="Inter" panose="02000503000000020004" pitchFamily="2" charset="0"/>
              </a:rPr>
              <a:t>4</a:t>
            </a:r>
            <a:r>
              <a:rPr lang="ru-RU" b="1" dirty="0" smtClean="0">
                <a:latin typeface="Inter" panose="02000503000000020004" pitchFamily="2" charset="0"/>
                <a:ea typeface="Inter" panose="02000503000000020004" pitchFamily="2" charset="0"/>
              </a:rPr>
              <a:t>. В личном кабинете в течение 1 минуты появится экспресс-выписка из ЕГРН </a:t>
            </a:r>
            <a:endParaRPr lang="ru-RU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8" t="22076" r="33962" b="12935"/>
          <a:stretch/>
        </p:blipFill>
        <p:spPr>
          <a:xfrm>
            <a:off x="1600469" y="1484784"/>
            <a:ext cx="5799046" cy="4494261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6156176" y="5373216"/>
            <a:ext cx="648072" cy="72008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4211960" y="5769260"/>
            <a:ext cx="1944216" cy="1012041"/>
          </a:xfrm>
          <a:prstGeom prst="roundRect">
            <a:avLst/>
          </a:prstGeom>
          <a:solidFill>
            <a:srgbClr val="4C4D4B"/>
          </a:solidFill>
          <a:ln>
            <a:solidFill>
              <a:srgbClr val="4C4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При скачивании загружаются </a:t>
            </a:r>
            <a:r>
              <a:rPr lang="en-US" sz="1400" b="1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pdf, xml </a:t>
            </a:r>
            <a:r>
              <a:rPr lang="ru-RU" sz="1400" b="1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и </a:t>
            </a:r>
            <a:r>
              <a:rPr lang="en-US" sz="1400" b="1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sig </a:t>
            </a:r>
            <a:r>
              <a:rPr lang="ru-RU" sz="1400" b="1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файлы</a:t>
            </a:r>
            <a:endParaRPr lang="ru-RU" sz="1400" b="1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Inter" panose="02000503000000020004" pitchFamily="2" charset="0"/>
                <a:ea typeface="Inter" panose="02000503000000020004" pitchFamily="2" charset="0"/>
              </a:rPr>
              <a:t>5. Визуализация экспресс-выписки</a:t>
            </a:r>
            <a:endParaRPr lang="ru-RU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7507" r="26132" b="4280"/>
          <a:stretch/>
        </p:blipFill>
        <p:spPr>
          <a:xfrm>
            <a:off x="323528" y="1340768"/>
            <a:ext cx="6828390" cy="468052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516216" y="3501008"/>
            <a:ext cx="2520280" cy="1872208"/>
          </a:xfrm>
          <a:prstGeom prst="roundRect">
            <a:avLst/>
          </a:prstGeom>
          <a:solidFill>
            <a:srgbClr val="4C4D4B"/>
          </a:solidFill>
          <a:ln>
            <a:solidFill>
              <a:srgbClr val="4C4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Подписана усиленной квалифицированной электронной подписью </a:t>
            </a:r>
            <a:r>
              <a:rPr lang="ru-RU" sz="1400" b="1" dirty="0" err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Минцифры</a:t>
            </a:r>
            <a:r>
              <a:rPr lang="ru-RU" sz="1400" b="1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 и </a:t>
            </a:r>
            <a:r>
              <a:rPr lang="ru-RU" sz="1400" b="1" dirty="0" err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Росреестра</a:t>
            </a:r>
            <a:endParaRPr lang="ru-RU" sz="1400" b="1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FFFFFF"/>
      </a:dk1>
      <a:lt1>
        <a:srgbClr val="2D93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504</Words>
  <Application>Microsoft Office PowerPoint</Application>
  <PresentationFormat>Экран (4:3)</PresentationFormat>
  <Paragraphs>92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Механизм получения сведений ЕГРН  посредством ЕПГУ  с учетом Федерального закона  от 14.07.2022 № 266-ФЗ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 получения сведений ЕГРН  посредством ЕПГУ  с учетом Федерального закона  от 14.07.2022 № 266-ФЗ</dc:title>
  <dc:creator>Бучнева Анжелика Анатольевна</dc:creator>
  <cp:lastModifiedBy>Бучнева Анжелика Анатольевна</cp:lastModifiedBy>
  <cp:revision>30</cp:revision>
  <dcterms:created xsi:type="dcterms:W3CDTF">2023-08-31T07:45:17Z</dcterms:created>
  <dcterms:modified xsi:type="dcterms:W3CDTF">2023-09-01T04:30:51Z</dcterms:modified>
</cp:coreProperties>
</file>